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97" r:id="rId6"/>
    <p:sldId id="289" r:id="rId7"/>
    <p:sldId id="299" r:id="rId8"/>
    <p:sldId id="300" r:id="rId9"/>
    <p:sldId id="307" r:id="rId10"/>
    <p:sldId id="301" r:id="rId11"/>
    <p:sldId id="304" r:id="rId12"/>
    <p:sldId id="303" r:id="rId13"/>
    <p:sldId id="305" r:id="rId14"/>
    <p:sldId id="306" r:id="rId15"/>
    <p:sldId id="298" r:id="rId16"/>
    <p:sldId id="295" r:id="rId17"/>
    <p:sldId id="296" r:id="rId18"/>
  </p:sldIdLst>
  <p:sldSz cx="9144000" cy="6858000" type="screen4x3"/>
  <p:notesSz cx="6669088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262E"/>
    <a:srgbClr val="D62828"/>
    <a:srgbClr val="E23D28"/>
    <a:srgbClr val="C13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917C8C-8AE8-4E07-99D5-2CA3AC03686A}" v="6" dt="2022-02-08T12:11:40.228"/>
    <p1510:client id="{FC87A25C-C1C1-445E-B1A1-ADF8DF26E696}" v="28" dt="2022-02-08T10:47:18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03" autoAdjust="0"/>
  </p:normalViewPr>
  <p:slideViewPr>
    <p:cSldViewPr snapToGrid="0"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307" cy="49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03" y="0"/>
            <a:ext cx="2889307" cy="49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426"/>
            <a:ext cx="2889307" cy="49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03" y="9428426"/>
            <a:ext cx="2889307" cy="49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16" tIns="45258" rIns="90516" bIns="452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7C93D4-4E24-4632-A11F-CDA203F933C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76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07" cy="496646"/>
          </a:xfrm>
          <a:prstGeom prst="rect">
            <a:avLst/>
          </a:prstGeom>
        </p:spPr>
        <p:txBody>
          <a:bodyPr vert="horz" lIns="90516" tIns="45258" rIns="90516" bIns="45258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8203" y="0"/>
            <a:ext cx="2889307" cy="496646"/>
          </a:xfrm>
          <a:prstGeom prst="rect">
            <a:avLst/>
          </a:prstGeom>
        </p:spPr>
        <p:txBody>
          <a:bodyPr vert="horz" lIns="90516" tIns="45258" rIns="90516" bIns="45258" rtlCol="0"/>
          <a:lstStyle>
            <a:lvl1pPr algn="r">
              <a:defRPr sz="1200"/>
            </a:lvl1pPr>
          </a:lstStyle>
          <a:p>
            <a:fld id="{F6C37125-BF2B-4F38-B061-F4C02BCB9440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6" tIns="45258" rIns="90516" bIns="45258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278" y="4715780"/>
            <a:ext cx="5336533" cy="4466674"/>
          </a:xfrm>
          <a:prstGeom prst="rect">
            <a:avLst/>
          </a:prstGeom>
        </p:spPr>
        <p:txBody>
          <a:bodyPr vert="horz" lIns="90516" tIns="45258" rIns="90516" bIns="45258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426"/>
            <a:ext cx="2889307" cy="496646"/>
          </a:xfrm>
          <a:prstGeom prst="rect">
            <a:avLst/>
          </a:prstGeom>
        </p:spPr>
        <p:txBody>
          <a:bodyPr vert="horz" lIns="90516" tIns="45258" rIns="90516" bIns="45258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8203" y="9428426"/>
            <a:ext cx="2889307" cy="496646"/>
          </a:xfrm>
          <a:prstGeom prst="rect">
            <a:avLst/>
          </a:prstGeom>
        </p:spPr>
        <p:txBody>
          <a:bodyPr vert="horz" lIns="90516" tIns="45258" rIns="90516" bIns="45258" rtlCol="0" anchor="b"/>
          <a:lstStyle>
            <a:lvl1pPr algn="r">
              <a:defRPr sz="1200"/>
            </a:lvl1pPr>
          </a:lstStyle>
          <a:p>
            <a:fld id="{8715DDC8-870A-4992-880F-DAC3B7628F3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539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09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636" indent="-284475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902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3061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8222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3383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854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370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886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2DBC09-6959-4B39-B8B8-7B8EE1904063}" type="slidenum">
              <a:rPr lang="nb-NO" smtClean="0"/>
              <a:pPr eaLnBrk="1" hangingPunct="1"/>
              <a:t>3</a:t>
            </a:fld>
            <a:endParaRPr lang="nb-NO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850" y="4714917"/>
            <a:ext cx="4889392" cy="44665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/>
              <a:t>Få frem nytten for arb.giver/arb.taker/lege/NAV</a:t>
            </a:r>
          </a:p>
          <a:p>
            <a:pPr eaLnBrk="1" hangingPunct="1"/>
            <a:r>
              <a:rPr lang="nb-NO" b="1"/>
              <a:t>Mål med tilrettelegging- beholde arbeid, nytt arbeid , ekstern løsning.</a:t>
            </a:r>
          </a:p>
          <a:p>
            <a:pPr eaLnBrk="1" hangingPunct="1"/>
            <a:r>
              <a:rPr lang="nb-NO" b="1"/>
              <a:t>Tidsaspekt</a:t>
            </a:r>
          </a:p>
          <a:p>
            <a:pPr eaLnBrk="1" hangingPunct="1"/>
            <a:r>
              <a:rPr lang="nb-NO"/>
              <a:t>Oppfølgingsplan – Mottaksrutine: Hva registreres – innhold? Hva gjøres ift innhold eller mangel på dette?  Målsetning. Tiltak. Tidsplan. Punktet for bistand, oppfølging fra.</a:t>
            </a:r>
          </a:p>
          <a:p>
            <a:pPr eaLnBrk="1" hangingPunct="1"/>
            <a:r>
              <a:rPr lang="nb-NO"/>
              <a:t>Er et aktivt verktøy i hele sykefraværsperioden/historikk til enhver tid oppdatert. Supplere på planen i stede for å lage ny hver gang . </a:t>
            </a:r>
          </a:p>
          <a:p>
            <a:pPr eaLnBrk="1" hangingPunct="1"/>
            <a:r>
              <a:rPr lang="nb-NO"/>
              <a:t>Det finnes pr i dag ikke standard oppfølgingsplan – opp til hver bedrift. MEN krav til innhold.</a:t>
            </a:r>
          </a:p>
          <a:p>
            <a:pPr eaLnBrk="1" hangingPunct="1"/>
            <a:endParaRPr lang="nb-NO"/>
          </a:p>
          <a:p>
            <a:pPr eaLnBrk="1" hangingPunct="1"/>
            <a:r>
              <a:rPr lang="nb-NO"/>
              <a:t>Sjekkliste:</a:t>
            </a:r>
          </a:p>
          <a:p>
            <a:pPr eaLnBrk="1" hangingPunct="1"/>
            <a:r>
              <a:rPr lang="nb-NO"/>
              <a:t>Hva skal tilretteleggingen føre til? (Mål)</a:t>
            </a:r>
          </a:p>
          <a:p>
            <a:pPr eaLnBrk="1" hangingPunct="1"/>
            <a:r>
              <a:rPr lang="nb-NO"/>
              <a:t>Tiltak for å nå målet? (tidsangitt)</a:t>
            </a:r>
          </a:p>
          <a:p>
            <a:pPr eaLnBrk="1" hangingPunct="1"/>
            <a:r>
              <a:rPr lang="nb-NO"/>
              <a:t>Behov for bistand (BHT, NAV eller andre)</a:t>
            </a:r>
          </a:p>
          <a:p>
            <a:pPr eaLnBrk="1" hangingPunct="1"/>
            <a:r>
              <a:rPr lang="nb-NO"/>
              <a:t>Evalueringssamtale – når?</a:t>
            </a:r>
          </a:p>
          <a:p>
            <a:pPr eaLnBrk="1" hangingPunct="1"/>
            <a:r>
              <a:rPr lang="nb-NO"/>
              <a:t>Resultat – hva må evt justeres?</a:t>
            </a:r>
          </a:p>
          <a:p>
            <a:pPr eaLnBrk="1" hangingPunct="1"/>
            <a:r>
              <a:rPr lang="nb-NO"/>
              <a:t>Ny oppfølgingsplan?</a:t>
            </a:r>
          </a:p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09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636" indent="-284475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902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3061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8222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3383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854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370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886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CD4E5C-D146-4162-AFC1-4D687804E5E4}" type="slidenum">
              <a:rPr lang="nb-NO" smtClean="0"/>
              <a:pPr eaLnBrk="1" hangingPunct="1"/>
              <a:t>13</a:t>
            </a:fld>
            <a:endParaRPr lang="nb-NO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7287" cy="3725862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61" y="4714917"/>
            <a:ext cx="4892569" cy="44665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579" indent="-227579"/>
            <a:r>
              <a:rPr lang="nb-NO" dirty="0"/>
              <a:t>Inkluderende arbeidsliv handler både om å legge til rette og å stille krav. Balansen er avgjørende for gode løsninger på sikt.</a:t>
            </a:r>
          </a:p>
          <a:p>
            <a:pPr marL="227579" indent="-227579"/>
            <a:r>
              <a:rPr lang="nb-NO" dirty="0"/>
              <a:t>Aktører her til å tenke balanse er leder og tv i sammen</a:t>
            </a:r>
          </a:p>
          <a:p>
            <a:pPr marL="227579" indent="-227579"/>
            <a:endParaRPr lang="nb-NO" dirty="0"/>
          </a:p>
          <a:p>
            <a:pPr marL="227579" indent="-227579"/>
            <a:r>
              <a:rPr lang="nb-NO" dirty="0"/>
              <a:t>Leder må i hovedsak ivareta 3 hensyn:</a:t>
            </a:r>
          </a:p>
          <a:p>
            <a:pPr marL="227579" indent="-227579"/>
            <a:endParaRPr lang="nb-NO" dirty="0"/>
          </a:p>
          <a:p>
            <a:pPr marL="227579" indent="-227579">
              <a:buFontTx/>
              <a:buAutoNum type="arabicPeriod"/>
            </a:pPr>
            <a:r>
              <a:rPr lang="nb-NO" dirty="0"/>
              <a:t>Hensynet til den enkelte arbeidstaker</a:t>
            </a:r>
          </a:p>
          <a:p>
            <a:pPr marL="227579" indent="-227579">
              <a:buFontTx/>
              <a:buAutoNum type="arabicPeriod"/>
            </a:pPr>
            <a:r>
              <a:rPr lang="nb-NO" dirty="0"/>
              <a:t>Hensynet til de øvrige arbeidstakerne</a:t>
            </a:r>
          </a:p>
          <a:p>
            <a:pPr marL="227579" indent="-227579">
              <a:buFontTx/>
              <a:buAutoNum type="arabicPeriod"/>
            </a:pPr>
            <a:r>
              <a:rPr lang="nb-NO" dirty="0"/>
              <a:t>Hensyn til brukerne</a:t>
            </a:r>
          </a:p>
          <a:p>
            <a:pPr marL="227579" indent="-227579">
              <a:buFontTx/>
              <a:buAutoNum type="arabicPeriod"/>
            </a:pPr>
            <a:endParaRPr lang="nb-NO" dirty="0"/>
          </a:p>
          <a:p>
            <a:pPr marL="227579" indent="-227579"/>
            <a:r>
              <a:rPr lang="nb-NO" dirty="0"/>
              <a:t>Det betyr at leder skal strekke seg for å finne gode løsninger for den enkelte, men at det må gjøres slik at det ikke i for stor grad går utover kollegaer og brukere. Utfordringen for begge parter er å utforme tilretteleggingen på en slik måte at dette går bra for alle parter.</a:t>
            </a:r>
          </a:p>
          <a:p>
            <a:pPr marL="227579" indent="-227579"/>
            <a:endParaRPr lang="nb-NO" dirty="0"/>
          </a:p>
          <a:p>
            <a:pPr marL="227579" indent="-227579"/>
            <a:endParaRPr lang="nb-NO" dirty="0"/>
          </a:p>
          <a:p>
            <a:pPr marL="227579" indent="-227579"/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09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636" indent="-284475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902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3061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8222" indent="-227579" defTabSz="89609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3383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854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370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8864" indent="-227579" defTabSz="8960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A88026-D61C-4B26-B4F7-9D7115E324CD}" type="slidenum">
              <a:rPr lang="nb-NO" smtClean="0"/>
              <a:pPr eaLnBrk="1" hangingPunct="1"/>
              <a:t>14</a:t>
            </a:fld>
            <a:endParaRPr lang="nb-NO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7287" cy="3725862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261" y="4714917"/>
            <a:ext cx="4892569" cy="44665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579" indent="-227579"/>
            <a:r>
              <a:rPr lang="nb-NO" dirty="0"/>
              <a:t>Inkluderende arbeidsliv handler både om å legge til rette og å stille krav. Balansen er avgjørende for gode løsninger på sikt.</a:t>
            </a:r>
          </a:p>
          <a:p>
            <a:pPr marL="227579" indent="-227579"/>
            <a:r>
              <a:rPr lang="nb-NO" dirty="0"/>
              <a:t>Aktører her til å tenke balanse er leder og tv i sammen</a:t>
            </a:r>
          </a:p>
          <a:p>
            <a:pPr marL="227579" indent="-227579"/>
            <a:endParaRPr lang="nb-NO" dirty="0"/>
          </a:p>
          <a:p>
            <a:pPr marL="227579" indent="-227579"/>
            <a:r>
              <a:rPr lang="nb-NO" dirty="0"/>
              <a:t>Leder må i hovedsak ivareta 3 hensyn:</a:t>
            </a:r>
          </a:p>
          <a:p>
            <a:pPr marL="227579" indent="-227579"/>
            <a:endParaRPr lang="nb-NO" dirty="0"/>
          </a:p>
          <a:p>
            <a:pPr marL="227579" indent="-227579">
              <a:buFontTx/>
              <a:buAutoNum type="arabicPeriod"/>
            </a:pPr>
            <a:r>
              <a:rPr lang="nb-NO" dirty="0"/>
              <a:t>Hensynet til den enkelte arbeidstaker</a:t>
            </a:r>
          </a:p>
          <a:p>
            <a:pPr marL="227579" indent="-227579">
              <a:buFontTx/>
              <a:buAutoNum type="arabicPeriod"/>
            </a:pPr>
            <a:r>
              <a:rPr lang="nb-NO" dirty="0"/>
              <a:t>Hensynet til de øvrige arbeidstakerne</a:t>
            </a:r>
          </a:p>
          <a:p>
            <a:pPr marL="227579" indent="-227579">
              <a:buFontTx/>
              <a:buAutoNum type="arabicPeriod"/>
            </a:pPr>
            <a:r>
              <a:rPr lang="nb-NO" dirty="0"/>
              <a:t>Hensyn til brukerne</a:t>
            </a:r>
          </a:p>
          <a:p>
            <a:pPr marL="227579" indent="-227579">
              <a:buFontTx/>
              <a:buAutoNum type="arabicPeriod"/>
            </a:pPr>
            <a:endParaRPr lang="nb-NO" dirty="0"/>
          </a:p>
          <a:p>
            <a:pPr marL="227579" indent="-227579"/>
            <a:r>
              <a:rPr lang="nb-NO" dirty="0"/>
              <a:t>Det betyr at leder skal strekke seg for å finne gode løsninger for den enkelte, men at det må gjøres slik at det ikke i for stor grad går utover kollegaer og brukere. Utfordringen for begge parter er å utforme tilretteleggingen på en slik måte at dette går bra for alle parter.</a:t>
            </a:r>
          </a:p>
          <a:p>
            <a:pPr marL="227579" indent="-227579"/>
            <a:endParaRPr lang="nb-NO" dirty="0"/>
          </a:p>
          <a:p>
            <a:pPr marL="227579" indent="-227579"/>
            <a:endParaRPr lang="nb-NO" dirty="0"/>
          </a:p>
          <a:p>
            <a:pPr marL="227579" indent="-227579"/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50825" y="2781300"/>
            <a:ext cx="8893175" cy="374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3097" name="Picture 25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2863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0225" y="1014413"/>
            <a:ext cx="6400800" cy="36988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nb-NO" noProof="0"/>
              <a:t>Klikk for å redigere undertittelstil i malen</a:t>
            </a:r>
          </a:p>
        </p:txBody>
      </p:sp>
      <p:pic>
        <p:nvPicPr>
          <p:cNvPr id="3098" name="Picture 26" descr="nav_pos_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2092325"/>
            <a:ext cx="1439862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Stiplet_linje_mork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3286125"/>
            <a:ext cx="8362950" cy="6477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n-NO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n-NO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443E6-545C-42B6-A899-701B24435A2A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9820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34175" y="257175"/>
            <a:ext cx="2095500" cy="60150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47675" y="257175"/>
            <a:ext cx="6134100" cy="60150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1270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9548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29054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110038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9638" y="1773238"/>
            <a:ext cx="4110037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52950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2049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37691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2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786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396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832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nav_pos_logo_RG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713" y="239713"/>
            <a:ext cx="701675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372475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7175"/>
            <a:ext cx="725646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81013" y="6524625"/>
            <a:ext cx="911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NAV, </a:t>
            </a:r>
            <a:fld id="{BB605C14-D501-4CE4-885F-E3749420A937}" type="datetime1">
              <a:rPr lang="nb-NO" sz="800">
                <a:solidFill>
                  <a:schemeClr val="tx2"/>
                </a:solidFill>
                <a:latin typeface="Times New Roman" pitchFamily="18" charset="0"/>
              </a:rPr>
              <a:pPr/>
              <a:t>09.02.2022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228013" y="6524625"/>
            <a:ext cx="508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nb-NO" sz="800">
                <a:solidFill>
                  <a:schemeClr val="tx2"/>
                </a:solidFill>
                <a:latin typeface="Times New Roman" pitchFamily="18" charset="0"/>
              </a:rPr>
              <a:t>Side </a:t>
            </a:r>
            <a:fld id="{A3C9ADDA-A286-4EC2-988D-7E9BA8132C77}" type="slidenum">
              <a:rPr lang="nb-NO" sz="800">
                <a:solidFill>
                  <a:schemeClr val="tx2"/>
                </a:solidFill>
                <a:latin typeface="Times New Roman" pitchFamily="18" charset="0"/>
              </a:rPr>
              <a:pPr algn="r"/>
              <a:t>‹#›</a:t>
            </a:fld>
            <a:endParaRPr lang="nb-NO" sz="8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041" name="Picture 17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4450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plet_linje_mork_gra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505575"/>
            <a:ext cx="889317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fontAlgn="base">
        <a:spcBef>
          <a:spcPct val="50000"/>
        </a:spcBef>
        <a:spcAft>
          <a:spcPct val="0"/>
        </a:spcAft>
        <a:buSzPct val="85000"/>
        <a:buFont typeface="Wingdings" pitchFamily="2" charset="2"/>
        <a:buChar char="§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625475" indent="-176213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b="1">
          <a:solidFill>
            <a:schemeClr val="tx1"/>
          </a:solidFill>
          <a:latin typeface="+mn-lt"/>
        </a:defRPr>
      </a:lvl2pPr>
      <a:lvl3pPr marL="989013" indent="-184150" algn="l" rtl="0" fontAlgn="base">
        <a:spcBef>
          <a:spcPct val="0"/>
        </a:spcBef>
        <a:spcAft>
          <a:spcPct val="0"/>
        </a:spcAft>
        <a:buSzPct val="85000"/>
        <a:buFont typeface="Arial" charset="0"/>
        <a:buChar char="–"/>
        <a:defRPr sz="16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v.no/" TargetMode="External"/><Relationship Id="rId2" Type="http://schemas.openxmlformats.org/officeDocument/2006/relationships/hyperlink" Target="http://www.arbeidstilsynet.n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lov/2005-06-17-62/%C2%A74-6" TargetMode="External"/><Relationship Id="rId2" Type="http://schemas.openxmlformats.org/officeDocument/2006/relationships/hyperlink" Target="https://lovdata.no/lov/1997-02-28-19/%C2%A721-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ovdata.no/lov/1997-02-28-19/%C2%A78-7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1D34C6-4FED-49AC-B46A-F93E97A1D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Oppfølgingsplanens innhold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C92FEB6-5D75-413D-AB68-8194CACC0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16234"/>
            <a:ext cx="6858000" cy="1084366"/>
          </a:xfrm>
        </p:spPr>
        <p:txBody>
          <a:bodyPr/>
          <a:lstStyle/>
          <a:p>
            <a:br>
              <a:rPr lang="nb-NO" dirty="0"/>
            </a:br>
            <a:r>
              <a:rPr lang="nb-NO" dirty="0"/>
              <a:t>Med fokus på hva som er en </a:t>
            </a:r>
            <a:r>
              <a:rPr lang="nb-NO" b="1" dirty="0"/>
              <a:t>GOD</a:t>
            </a:r>
            <a:r>
              <a:rPr lang="nb-NO" dirty="0"/>
              <a:t> oppfølgingsplanen.</a:t>
            </a:r>
          </a:p>
        </p:txBody>
      </p:sp>
    </p:spTree>
    <p:extLst>
      <p:ext uri="{BB962C8B-B14F-4D97-AF65-F5344CB8AC3E}">
        <p14:creationId xmlns:p14="http://schemas.microsoft.com/office/powerpoint/2010/main" val="2240596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9AB0D6-922B-4272-BF5A-9960BE624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Evaluering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251BB1-5A2F-4C00-B111-E6875CCB5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Hvordan har det gått med de tiltak som var avtalt?</a:t>
            </a:r>
            <a:br>
              <a:rPr lang="nb-NO" dirty="0"/>
            </a:br>
            <a:endParaRPr lang="nb-NO" dirty="0"/>
          </a:p>
          <a:p>
            <a:r>
              <a:rPr lang="nb-NO" dirty="0"/>
              <a:t>Hva fungerte / fungerte ikke</a:t>
            </a:r>
          </a:p>
          <a:p>
            <a:pPr lvl="1"/>
            <a:r>
              <a:rPr lang="nb-NO" dirty="0"/>
              <a:t>Hvorfor / hvorfor ikke</a:t>
            </a:r>
          </a:p>
          <a:p>
            <a:r>
              <a:rPr lang="nb-NO" dirty="0"/>
              <a:t>Har en nødvendig dokumentasjon for å kunne gå til neste alternativ </a:t>
            </a:r>
            <a:r>
              <a:rPr lang="nb-NO" sz="1200" dirty="0"/>
              <a:t>(alt. 2 og 3)</a:t>
            </a:r>
            <a:br>
              <a:rPr lang="nb-NO" sz="1200" dirty="0"/>
            </a:b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774396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539EE4-0BE3-40BD-BC19-64BEDEE9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Signatur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D373E2-775E-4D39-843A-72CD75FB4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Signaturen fra partene gjør den juridisk forpliktende.</a:t>
            </a:r>
            <a:br>
              <a:rPr lang="nb-NO" dirty="0"/>
            </a:br>
            <a:endParaRPr lang="nb-NO" dirty="0"/>
          </a:p>
          <a:p>
            <a:pPr lvl="1"/>
            <a:r>
              <a:rPr lang="nb-NO" dirty="0"/>
              <a:t>Midlertidig arbeidsavtale</a:t>
            </a:r>
          </a:p>
        </p:txBody>
      </p:sp>
    </p:spTree>
    <p:extLst>
      <p:ext uri="{BB962C8B-B14F-4D97-AF65-F5344CB8AC3E}">
        <p14:creationId xmlns:p14="http://schemas.microsoft.com/office/powerpoint/2010/main" val="2838749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B23EB4-3742-41E9-B57A-34914170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er forberedelsen til samtalen?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3C00CD-366C-43A9-A5B9-B66F70E67B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Lederen</a:t>
            </a:r>
            <a:br>
              <a:rPr lang="nb-NO" dirty="0"/>
            </a:br>
            <a:endParaRPr lang="nb-NO" dirty="0"/>
          </a:p>
          <a:p>
            <a:r>
              <a:rPr lang="nb-NO" sz="1800" dirty="0"/>
              <a:t>Innkall til møte med god frist</a:t>
            </a:r>
          </a:p>
          <a:p>
            <a:r>
              <a:rPr lang="nb-NO" sz="1800" dirty="0"/>
              <a:t>Legg ved en Agenda for hva den ansatte skal forberede seg på. </a:t>
            </a:r>
            <a:r>
              <a:rPr lang="nb-NO" sz="1200" i="1" dirty="0"/>
              <a:t>(f.eks. funksjonsskjema)</a:t>
            </a:r>
          </a:p>
          <a:p>
            <a:r>
              <a:rPr lang="nb-NO" sz="1800" dirty="0"/>
              <a:t>Tenk igjennom ditt forhold til medarbeider og til saken.</a:t>
            </a:r>
          </a:p>
          <a:p>
            <a:r>
              <a:rPr lang="nb-NO" sz="1800" dirty="0"/>
              <a:t>Om du som leder synes samtalen  er vanskelig – hvordan tror du at din medarbeider opplever det?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943CBA-9E88-434E-8566-E69AC81137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Medarbeider</a:t>
            </a:r>
            <a:br>
              <a:rPr lang="nb-NO" dirty="0"/>
            </a:br>
            <a:endParaRPr lang="nb-NO" dirty="0"/>
          </a:p>
          <a:p>
            <a:r>
              <a:rPr lang="nb-NO" sz="1800" dirty="0"/>
              <a:t>Arbeidsoppgaver som går greit</a:t>
            </a:r>
          </a:p>
          <a:p>
            <a:r>
              <a:rPr lang="nb-NO" sz="1800" dirty="0"/>
              <a:t>Arbeidsoppgaver som det trengs tilrettelegging på</a:t>
            </a:r>
          </a:p>
          <a:p>
            <a:r>
              <a:rPr lang="nb-NO" sz="1800" dirty="0"/>
              <a:t>Egen situasjon</a:t>
            </a:r>
          </a:p>
          <a:p>
            <a:r>
              <a:rPr lang="nb-NO" sz="1800" dirty="0"/>
              <a:t>Sine behov</a:t>
            </a:r>
          </a:p>
          <a:p>
            <a:r>
              <a:rPr lang="nb-NO" sz="1800"/>
              <a:t>Tydelige forventningsavklaringer</a:t>
            </a:r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61242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8758" y="530943"/>
            <a:ext cx="5442347" cy="1061884"/>
          </a:xfrm>
        </p:spPr>
        <p:txBody>
          <a:bodyPr/>
          <a:lstStyle/>
          <a:p>
            <a:pPr eaLnBrk="1" hangingPunct="1"/>
            <a:r>
              <a:rPr lang="nb-NO" cap="small" dirty="0"/>
              <a:t>Åpne spørsmål – Avklaringsfase</a:t>
            </a:r>
            <a:br>
              <a:rPr lang="nb-NO" sz="1800" dirty="0"/>
            </a:br>
            <a:endParaRPr lang="nb-NO" sz="1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5901" y="2294335"/>
            <a:ext cx="6213872" cy="3267075"/>
          </a:xfrm>
        </p:spPr>
        <p:txBody>
          <a:bodyPr/>
          <a:lstStyle/>
          <a:p>
            <a:pPr eaLnBrk="1" hangingPunct="1"/>
            <a:endParaRPr lang="nb-NO" sz="1500"/>
          </a:p>
          <a:p>
            <a:pPr eaLnBrk="1" hangingPunct="1"/>
            <a:r>
              <a:rPr lang="nb-NO" sz="1500"/>
              <a:t>Hvordan har problemene blitt løst så langt?</a:t>
            </a:r>
          </a:p>
          <a:p>
            <a:pPr eaLnBrk="1" hangingPunct="1"/>
            <a:r>
              <a:rPr lang="nb-NO" sz="1500"/>
              <a:t>Hvilke oppgaver behersker du i dag?</a:t>
            </a:r>
          </a:p>
          <a:p>
            <a:pPr eaLnBrk="1" hangingPunct="1"/>
            <a:r>
              <a:rPr lang="nb-NO" sz="1500"/>
              <a:t>Hva tenker du vil være en god løsning ?</a:t>
            </a:r>
          </a:p>
          <a:p>
            <a:pPr eaLnBrk="1" hangingPunct="1"/>
            <a:r>
              <a:rPr lang="nb-NO" sz="1500"/>
              <a:t>Hva er de viktigste gjøremålene du trenger hjelp til ?</a:t>
            </a:r>
          </a:p>
          <a:p>
            <a:pPr eaLnBrk="1" hangingPunct="1"/>
            <a:r>
              <a:rPr lang="nb-NO" sz="1500"/>
              <a:t>Hvilke oppgaver tror du at du kunne klare med støtte fra ditt eget nettverk ?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4000500" y="3690819"/>
            <a:ext cx="366960" cy="733663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6000751" y="34729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00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1" y="257175"/>
            <a:ext cx="6218237" cy="1136650"/>
          </a:xfrm>
        </p:spPr>
        <p:txBody>
          <a:bodyPr/>
          <a:lstStyle/>
          <a:p>
            <a:pPr eaLnBrk="1" hangingPunct="1"/>
            <a:r>
              <a:rPr lang="nb-NO" cap="small" dirty="0"/>
              <a:t>Oppsummering - løsningsfase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5901" y="2294335"/>
            <a:ext cx="6213872" cy="3267075"/>
          </a:xfrm>
        </p:spPr>
        <p:txBody>
          <a:bodyPr/>
          <a:lstStyle/>
          <a:p>
            <a:pPr eaLnBrk="1" hangingPunct="1"/>
            <a:r>
              <a:rPr lang="nb-NO" sz="1500"/>
              <a:t>Jeg har oppfattet at vi nå er enig om ………..</a:t>
            </a:r>
          </a:p>
          <a:p>
            <a:pPr eaLnBrk="1" hangingPunct="1"/>
            <a:r>
              <a:rPr lang="nb-NO" sz="1500"/>
              <a:t>Mål: ……………………………</a:t>
            </a:r>
          </a:p>
          <a:p>
            <a:pPr eaLnBrk="1" hangingPunct="1"/>
            <a:r>
              <a:rPr lang="nb-NO" sz="1500"/>
              <a:t>Tidsperspektiv: ……………………</a:t>
            </a:r>
          </a:p>
          <a:p>
            <a:pPr eaLnBrk="1" hangingPunct="1"/>
            <a:r>
              <a:rPr lang="nb-NO" sz="1500"/>
              <a:t>Tiltak : ……………………..</a:t>
            </a:r>
          </a:p>
          <a:p>
            <a:pPr eaLnBrk="1" hangingPunct="1"/>
            <a:r>
              <a:rPr lang="nb-NO" sz="1500"/>
              <a:t>Hvem gjør hva : ……………………..</a:t>
            </a:r>
          </a:p>
          <a:p>
            <a:pPr eaLnBrk="1" hangingPunct="1"/>
            <a:r>
              <a:rPr lang="nb-NO" sz="1500"/>
              <a:t>Behov for hjelp fra BHT / NAV / Sykmelder / Andre?</a:t>
            </a:r>
          </a:p>
          <a:p>
            <a:pPr eaLnBrk="1" hangingPunct="1"/>
            <a:r>
              <a:rPr lang="nb-NO" sz="1500"/>
              <a:t>Neste møte for evaluering : ……………………</a:t>
            </a:r>
          </a:p>
          <a:p>
            <a:pPr eaLnBrk="1" hangingPunct="1"/>
            <a:r>
              <a:rPr lang="nb-NO" sz="1500"/>
              <a:t>Ansvar for å varsle hvis plan ikke fungerer</a:t>
            </a:r>
          </a:p>
          <a:p>
            <a:pPr eaLnBrk="1" hangingPunct="1"/>
            <a:r>
              <a:rPr lang="nb-NO" sz="1500"/>
              <a:t>Skriv planen sammen. Begge parter signerer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000500" y="3690819"/>
            <a:ext cx="366960" cy="733663"/>
          </a:xfrm>
          <a:prstGeom prst="triangle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00751" y="347293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008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671F56-716B-4339-8BF8-A9737B90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Oppfølgingsplanens hensikt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7E4C2-8091-466D-8D38-03E3F315F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345" y="1646607"/>
            <a:ext cx="8372475" cy="3924270"/>
          </a:xfrm>
        </p:spPr>
        <p:txBody>
          <a:bodyPr/>
          <a:lstStyle/>
          <a:p>
            <a:r>
              <a:rPr lang="nb-NO" sz="1800" dirty="0"/>
              <a:t>Oppfølgingsplanen er arbeidsplassens dokumenter, men skal deles med NAV og legen</a:t>
            </a:r>
            <a:br>
              <a:rPr lang="nb-NO" sz="1800" dirty="0"/>
            </a:br>
            <a:endParaRPr lang="nb-NO" sz="1800" dirty="0"/>
          </a:p>
          <a:p>
            <a:r>
              <a:rPr lang="nb-NO" sz="1800" dirty="0"/>
              <a:t>Beskrive hva som skal til for å «lukke» sykefraværet.</a:t>
            </a:r>
          </a:p>
          <a:p>
            <a:r>
              <a:rPr lang="nb-NO" sz="1800" dirty="0"/>
              <a:t>Dokumentere de tiltak som er vurdert / planlagt og gjennomføres – før, under og etter et sykefravær</a:t>
            </a:r>
          </a:p>
          <a:p>
            <a:r>
              <a:rPr lang="nb-NO" sz="1800" dirty="0"/>
              <a:t>Dokumentere de erfaringer som er gjort (evaluering)</a:t>
            </a:r>
          </a:p>
          <a:p>
            <a:r>
              <a:rPr lang="nb-NO" sz="1800" dirty="0"/>
              <a:t>Vise legen mulighetsrommet på arbeidsplassen</a:t>
            </a:r>
            <a:r>
              <a:rPr lang="nb-NO" dirty="0"/>
              <a:t> </a:t>
            </a:r>
            <a:br>
              <a:rPr lang="nb-NO" dirty="0"/>
            </a:br>
            <a:r>
              <a:rPr lang="nb-NO" sz="1400" dirty="0"/>
              <a:t>(grunnlag for gradering eller friskmelding)</a:t>
            </a:r>
            <a:endParaRPr lang="nb-NO" dirty="0"/>
          </a:p>
          <a:p>
            <a:r>
              <a:rPr lang="nb-NO" sz="1800" dirty="0"/>
              <a:t>Vise NAV hva som avtalt og gjort på arbeidsplassen (ifm dialogmøter)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8262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cap="small" dirty="0"/>
              <a:t>Oppfølgingsplan - innhold: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87500" y="2215755"/>
            <a:ext cx="6026150" cy="3383756"/>
          </a:xfrm>
        </p:spPr>
        <p:txBody>
          <a:bodyPr/>
          <a:lstStyle/>
          <a:p>
            <a:pPr>
              <a:buNone/>
            </a:pPr>
            <a:r>
              <a:rPr lang="nb-NO" sz="1350" dirty="0"/>
              <a:t>	Skal som et </a:t>
            </a:r>
            <a:r>
              <a:rPr lang="nb-NO" sz="1350" dirty="0">
                <a:solidFill>
                  <a:schemeClr val="tx2"/>
                </a:solidFill>
              </a:rPr>
              <a:t>minimum</a:t>
            </a:r>
            <a:r>
              <a:rPr lang="nb-NO" sz="1350" dirty="0"/>
              <a:t> samsvare med lovens krav:</a:t>
            </a:r>
          </a:p>
          <a:p>
            <a:pPr>
              <a:buNone/>
            </a:pPr>
            <a:r>
              <a:rPr lang="nb-NO" sz="1350" cap="small" dirty="0">
                <a:solidFill>
                  <a:schemeClr val="tx2"/>
                </a:solidFill>
              </a:rPr>
              <a:t>     	Arbeidsoppgaver :</a:t>
            </a:r>
            <a:r>
              <a:rPr lang="nb-NO" sz="1350" dirty="0">
                <a:solidFill>
                  <a:schemeClr val="tx2"/>
                </a:solidFill>
              </a:rPr>
              <a:t> </a:t>
            </a:r>
            <a:r>
              <a:rPr lang="nb-NO" sz="1050" b="0" dirty="0"/>
              <a:t>(hva sier arbeidskontrakten/ stillingsbeskrivelsen)</a:t>
            </a:r>
          </a:p>
          <a:p>
            <a:pPr>
              <a:buNone/>
            </a:pPr>
            <a:r>
              <a:rPr lang="nb-NO" sz="1050" cap="small" dirty="0">
                <a:solidFill>
                  <a:schemeClr val="tx2"/>
                </a:solidFill>
              </a:rPr>
              <a:t>	</a:t>
            </a:r>
            <a:r>
              <a:rPr lang="nb-NO" sz="1350" cap="small" dirty="0">
                <a:solidFill>
                  <a:schemeClr val="tx2"/>
                </a:solidFill>
              </a:rPr>
              <a:t>Arbeidsevne</a:t>
            </a:r>
            <a:r>
              <a:rPr lang="nb-NO" sz="1200" cap="small" dirty="0">
                <a:solidFill>
                  <a:schemeClr val="tx2"/>
                </a:solidFill>
              </a:rPr>
              <a:t> </a:t>
            </a:r>
            <a:r>
              <a:rPr lang="nb-NO" sz="1200" b="0" cap="small" dirty="0">
                <a:solidFill>
                  <a:schemeClr val="tx2"/>
                </a:solidFill>
              </a:rPr>
              <a:t>: </a:t>
            </a:r>
            <a:r>
              <a:rPr lang="nb-NO" sz="1050" b="0" dirty="0"/>
              <a:t>(hvilke arbeidsoppgaver klarer arbeidstaker (ikke) å utføre?)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800" dirty="0"/>
              <a:t>    	</a:t>
            </a:r>
            <a:r>
              <a:rPr lang="nb-NO" sz="1350" cap="small" dirty="0">
                <a:solidFill>
                  <a:schemeClr val="tx2"/>
                </a:solidFill>
              </a:rPr>
              <a:t>Mål</a:t>
            </a:r>
            <a:r>
              <a:rPr lang="nb-NO" sz="1350" cap="small" dirty="0"/>
              <a:t> </a:t>
            </a:r>
            <a:r>
              <a:rPr lang="nb-NO" sz="1350" dirty="0"/>
              <a:t> :	</a:t>
            </a:r>
            <a:r>
              <a:rPr lang="nb-NO" sz="1050" dirty="0"/>
              <a:t>alt.1   tilbake til eget arbeid </a:t>
            </a:r>
            <a:r>
              <a:rPr lang="nb-NO" sz="1050" b="0" dirty="0"/>
              <a:t>(all tilrettelegging skal tas bort)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050" dirty="0"/>
              <a:t>		alt.2.  tilbake til annet arbeid i bedriften </a:t>
            </a:r>
            <a:r>
              <a:rPr lang="nb-NO" sz="1050" b="0" dirty="0"/>
              <a:t>(ny stilling, andre oppgaver)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050" dirty="0"/>
              <a:t>	</a:t>
            </a:r>
            <a:r>
              <a:rPr lang="nb-NO" sz="1050"/>
              <a:t>	alt</a:t>
            </a:r>
            <a:r>
              <a:rPr lang="nb-NO" sz="1050" dirty="0"/>
              <a:t>.3  avslutning av arbeidsforhold </a:t>
            </a:r>
            <a:r>
              <a:rPr lang="nb-NO" sz="1050" b="0" dirty="0"/>
              <a:t>(ikke noen muligheter internt i </a:t>
            </a:r>
            <a:r>
              <a:rPr lang="nb-NO" sz="1050" b="0"/>
              <a:t>bedriften)</a:t>
            </a:r>
            <a:endParaRPr lang="nb-NO" sz="1050" b="0" dirty="0"/>
          </a:p>
          <a:p>
            <a:pPr eaLnBrk="1" hangingPunct="1">
              <a:buFont typeface="Wingdings" pitchFamily="2" charset="2"/>
              <a:buNone/>
            </a:pPr>
            <a:r>
              <a:rPr lang="nb-NO" sz="1200" dirty="0"/>
              <a:t>	</a:t>
            </a:r>
            <a:r>
              <a:rPr lang="nb-NO" sz="1350" cap="small" dirty="0">
                <a:solidFill>
                  <a:schemeClr val="tx2"/>
                </a:solidFill>
              </a:rPr>
              <a:t>Tidsperiode</a:t>
            </a:r>
            <a:r>
              <a:rPr lang="nb-NO" sz="1350" dirty="0">
                <a:solidFill>
                  <a:schemeClr val="tx2"/>
                </a:solidFill>
              </a:rPr>
              <a:t> </a:t>
            </a:r>
            <a:r>
              <a:rPr lang="nb-NO" sz="1050" dirty="0"/>
              <a:t>– </a:t>
            </a:r>
            <a:r>
              <a:rPr lang="nb-NO" sz="1050" b="0" dirty="0"/>
              <a:t>(hvor lenge skal tiltakene vare? Når skal tiltakene evalueres?)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350" dirty="0"/>
              <a:t>	</a:t>
            </a:r>
            <a:r>
              <a:rPr lang="nb-NO" sz="1350" cap="small" dirty="0">
                <a:solidFill>
                  <a:schemeClr val="tx2"/>
                </a:solidFill>
              </a:rPr>
              <a:t>Tiltak</a:t>
            </a:r>
            <a:r>
              <a:rPr lang="nb-NO" sz="1350" dirty="0"/>
              <a:t> </a:t>
            </a:r>
            <a:r>
              <a:rPr lang="nb-NO" sz="1050" dirty="0"/>
              <a:t>(</a:t>
            </a:r>
            <a:r>
              <a:rPr lang="nb-NO" sz="1050" b="0" dirty="0"/>
              <a:t>hva er </a:t>
            </a:r>
            <a:r>
              <a:rPr lang="nb-NO" sz="1050" dirty="0"/>
              <a:t>vurdert </a:t>
            </a:r>
            <a:r>
              <a:rPr lang="nb-NO" sz="1050" b="0" dirty="0"/>
              <a:t>(hvorfor/hvorfor ikke), </a:t>
            </a:r>
            <a:r>
              <a:rPr lang="nb-NO" sz="1050" dirty="0"/>
              <a:t>planlagt og prøvd. </a:t>
            </a:r>
            <a:r>
              <a:rPr lang="nb-NO" sz="1050" b="0" dirty="0"/>
              <a:t>Så konkret som mulig</a:t>
            </a:r>
            <a:r>
              <a:rPr lang="nb-NO" sz="1050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350" dirty="0"/>
              <a:t>	</a:t>
            </a:r>
            <a:r>
              <a:rPr lang="nb-NO" sz="1350" cap="small" dirty="0">
                <a:solidFill>
                  <a:schemeClr val="tx2"/>
                </a:solidFill>
              </a:rPr>
              <a:t>Evaluering</a:t>
            </a:r>
            <a:r>
              <a:rPr lang="nb-NO" sz="1350" dirty="0"/>
              <a:t> </a:t>
            </a:r>
            <a:r>
              <a:rPr lang="nb-NO" sz="1050" b="0" dirty="0"/>
              <a:t>(hvordan har det gått? Hva fungerte / fungerte ikke? Veien videre (nye tiltak, </a:t>
            </a:r>
            <a:br>
              <a:rPr lang="nb-NO" sz="1050" b="0" dirty="0"/>
            </a:br>
            <a:r>
              <a:rPr lang="nb-NO" sz="1050" b="0" dirty="0"/>
              <a:t>                            alternativ 2 eller 3?)</a:t>
            </a:r>
          </a:p>
          <a:p>
            <a:pPr eaLnBrk="1" hangingPunct="1">
              <a:buFont typeface="Wingdings" pitchFamily="2" charset="2"/>
              <a:buNone/>
            </a:pPr>
            <a:r>
              <a:rPr lang="nb-NO" sz="1350" dirty="0"/>
              <a:t>	</a:t>
            </a:r>
            <a:r>
              <a:rPr lang="nb-NO" sz="1350" cap="small" dirty="0">
                <a:solidFill>
                  <a:schemeClr val="tx2"/>
                </a:solidFill>
              </a:rPr>
              <a:t>Underskrift av leder og medarbeider </a:t>
            </a:r>
            <a:r>
              <a:rPr lang="nb-NO" sz="1350" b="0" dirty="0"/>
              <a:t>(juridisk forpliktende)</a:t>
            </a:r>
          </a:p>
        </p:txBody>
      </p:sp>
    </p:spTree>
    <p:extLst>
      <p:ext uri="{BB962C8B-B14F-4D97-AF65-F5344CB8AC3E}">
        <p14:creationId xmlns:p14="http://schemas.microsoft.com/office/powerpoint/2010/main" val="1372873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8DF530-0084-423B-86AE-97161E50D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Lovens krav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1BB56B-3F7F-4BB0-A1D1-D41BBD8B1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b-NO" sz="1800" dirty="0"/>
            </a:br>
            <a:endParaRPr lang="nb-NO" sz="1800" dirty="0"/>
          </a:p>
          <a:p>
            <a:r>
              <a:rPr lang="nb-NO" sz="1800" dirty="0"/>
              <a:t>AML § 2.1 - 2.3 </a:t>
            </a:r>
            <a:r>
              <a:rPr lang="nb-NO" sz="1200" dirty="0"/>
              <a:t>Arbeids- givers og takers plikter</a:t>
            </a:r>
          </a:p>
          <a:p>
            <a:r>
              <a:rPr lang="nb-NO" sz="1800" dirty="0"/>
              <a:t>AML § 4-6 </a:t>
            </a:r>
            <a:r>
              <a:rPr lang="nb-NO" sz="1200" dirty="0"/>
              <a:t>Særlig om tilrettelegging for arbeidstaker med redusert arbeidsevne</a:t>
            </a:r>
          </a:p>
          <a:p>
            <a:r>
              <a:rPr lang="nb-NO" sz="1800" dirty="0"/>
              <a:t>FTRL § 8-8 </a:t>
            </a:r>
            <a:r>
              <a:rPr lang="nb-NO" sz="1200" dirty="0"/>
              <a:t>Sykepenger og arbeidstakers medvirkningsplikt</a:t>
            </a:r>
          </a:p>
          <a:p>
            <a:r>
              <a:rPr lang="nb-NO" sz="18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www.arbeidstilsynet.no</a:t>
            </a:r>
            <a:endParaRPr lang="nb-NO" sz="1800" dirty="0">
              <a:solidFill>
                <a:srgbClr val="0070C0"/>
              </a:solidFill>
            </a:endParaRPr>
          </a:p>
          <a:p>
            <a:r>
              <a:rPr lang="nb-NO" sz="18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www.nav.no</a:t>
            </a:r>
            <a:endParaRPr lang="nb-NO" sz="1800" dirty="0">
              <a:solidFill>
                <a:srgbClr val="0070C0"/>
              </a:solidFill>
            </a:endParaRPr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0082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30F767-ABFB-4CC3-ABA0-7EDFF4EBA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C03112-5D67-48C7-B928-59DE6C09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/>
              <a:t>De arbeidsoppgavene som er beskrevet i arbeidskontrakten og som en hever lønn for.  </a:t>
            </a:r>
            <a:r>
              <a:rPr lang="nb-NO" sz="1200" dirty="0"/>
              <a:t>(Hvilke oppgaver skal en gjøre når tilretteleggingen er ferdig?)</a:t>
            </a:r>
            <a:br>
              <a:rPr lang="nb-NO" sz="1800" dirty="0"/>
            </a:br>
            <a:endParaRPr lang="nb-NO" sz="1800" dirty="0"/>
          </a:p>
          <a:p>
            <a:pPr lvl="1"/>
            <a:r>
              <a:rPr lang="nb-NO" sz="1200" dirty="0"/>
              <a:t>Enighet om hva en faktisk arbeider med </a:t>
            </a:r>
            <a:br>
              <a:rPr lang="nb-NO" sz="1200" dirty="0"/>
            </a:br>
            <a:endParaRPr lang="nb-NO" sz="1200" dirty="0"/>
          </a:p>
          <a:p>
            <a:pPr lvl="1"/>
            <a:r>
              <a:rPr lang="nb-NO" sz="1200" dirty="0"/>
              <a:t>Oppgavene (stillingsbeskrivelse, turnus, etc.)</a:t>
            </a:r>
            <a:br>
              <a:rPr lang="nb-NO" sz="1200" dirty="0"/>
            </a:br>
            <a:r>
              <a:rPr lang="nb-NO" sz="1200" dirty="0"/>
              <a:t>(hva betyr ingeniør, sykepleier, helsefagarbeider, pedagog, </a:t>
            </a:r>
            <a:r>
              <a:rPr lang="nb-NO" sz="1200" dirty="0" err="1"/>
              <a:t>etc</a:t>
            </a:r>
            <a:r>
              <a:rPr lang="nb-NO" sz="1200" dirty="0"/>
              <a:t>?)</a:t>
            </a:r>
            <a:br>
              <a:rPr lang="nb-NO" sz="1200" dirty="0"/>
            </a:br>
            <a:endParaRPr lang="nb-NO" sz="1200" dirty="0"/>
          </a:p>
          <a:p>
            <a:pPr lvl="1"/>
            <a:r>
              <a:rPr lang="nb-NO" sz="1200" dirty="0"/>
              <a:t>Tilrettelegging som har blitt sedvane…?</a:t>
            </a:r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MEGET GODT hjelpemiddel:  Funksjonsskjema</a:t>
            </a:r>
          </a:p>
          <a:p>
            <a:pPr lvl="1"/>
            <a:endParaRPr lang="nb-NO" sz="1000" dirty="0"/>
          </a:p>
          <a:p>
            <a:pPr marL="0" indent="0">
              <a:buNone/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00831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6EFC7C-8AAD-45D0-B428-45F95B7B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D33AE1-B368-4D5F-88B1-5FB58BD5C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3705"/>
            <a:ext cx="8372475" cy="392850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nb-NO" sz="2400" dirty="0"/>
              <a:t>alt.1   Tilbake til eget arbeid </a:t>
            </a:r>
            <a:r>
              <a:rPr lang="nb-NO" sz="1400" b="0" dirty="0"/>
              <a:t>(all tilrettelegging skal tas bort)</a:t>
            </a:r>
            <a:br>
              <a:rPr lang="nb-NO" sz="1400" b="0" dirty="0"/>
            </a:br>
            <a:br>
              <a:rPr lang="nb-NO" sz="1400" b="0" dirty="0"/>
            </a:br>
            <a:endParaRPr lang="nb-NO" sz="1400" b="0" dirty="0"/>
          </a:p>
          <a:p>
            <a:pPr eaLnBrk="1" hangingPunct="1">
              <a:buFont typeface="Wingdings" pitchFamily="2" charset="2"/>
              <a:buNone/>
            </a:pPr>
            <a:r>
              <a:rPr lang="nb-NO" sz="2400" dirty="0"/>
              <a:t>alt.2.  Tilbake til annet arbeid i bedriften </a:t>
            </a:r>
            <a:r>
              <a:rPr lang="nb-NO" sz="1400" b="0" dirty="0"/>
              <a:t>(ny stilling, andre oppgaver)</a:t>
            </a:r>
            <a:br>
              <a:rPr lang="nb-NO" sz="1400" b="0" dirty="0"/>
            </a:br>
            <a:br>
              <a:rPr lang="nb-NO" sz="1400" b="0" dirty="0"/>
            </a:br>
            <a:endParaRPr lang="nb-NO" sz="1400" b="0" dirty="0"/>
          </a:p>
          <a:p>
            <a:pPr eaLnBrk="1" hangingPunct="1">
              <a:buFont typeface="Wingdings" pitchFamily="2" charset="2"/>
              <a:buNone/>
            </a:pPr>
            <a:r>
              <a:rPr lang="nb-NO" sz="2400" dirty="0"/>
              <a:t>alt.3   Avslutning av arbeidsforhold </a:t>
            </a:r>
            <a:r>
              <a:rPr lang="nb-NO" sz="1400" b="0" dirty="0"/>
              <a:t>(ikke noen mulig internt i bedriften)</a:t>
            </a:r>
          </a:p>
        </p:txBody>
      </p:sp>
    </p:spTree>
    <p:extLst>
      <p:ext uri="{BB962C8B-B14F-4D97-AF65-F5344CB8AC3E}">
        <p14:creationId xmlns:p14="http://schemas.microsoft.com/office/powerpoint/2010/main" val="237817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21F664-DE75-4DC4-B45D-76B6F1B2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Arbeidsevne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199BBA00-0154-4845-B90C-07910ACF4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5" y="2359025"/>
            <a:ext cx="8372475" cy="4498975"/>
          </a:xfrm>
        </p:spPr>
        <p:txBody>
          <a:bodyPr/>
          <a:lstStyle/>
          <a:p>
            <a:r>
              <a:rPr lang="nb-NO" sz="1800" dirty="0" err="1"/>
              <a:t>Avsjekk</a:t>
            </a:r>
            <a:r>
              <a:rPr lang="nb-NO" sz="1800" dirty="0"/>
              <a:t> på de konkrete arbeidsoppgavene.</a:t>
            </a:r>
            <a:br>
              <a:rPr lang="nb-NO" sz="1800" dirty="0"/>
            </a:br>
            <a:endParaRPr lang="nb-NO" sz="1800" dirty="0"/>
          </a:p>
          <a:p>
            <a:pPr lvl="1"/>
            <a:r>
              <a:rPr lang="nb-NO" sz="1400" dirty="0"/>
              <a:t>Gjennomgå funksjonsliste på de ulike arbeidsplassene</a:t>
            </a:r>
            <a:br>
              <a:rPr lang="nb-NO" sz="1400" dirty="0"/>
            </a:br>
            <a:br>
              <a:rPr lang="nb-NO" sz="1400" dirty="0"/>
            </a:br>
            <a:endParaRPr lang="nb-NO" sz="1400" dirty="0"/>
          </a:p>
          <a:p>
            <a:pPr algn="l"/>
            <a:r>
              <a:rPr lang="nb-NO" sz="1800" dirty="0"/>
              <a:t>Hva kan forlanges av meg </a:t>
            </a:r>
            <a:r>
              <a:rPr lang="nb-NO" sz="1800" dirty="0" err="1"/>
              <a:t>mtp</a:t>
            </a:r>
            <a:r>
              <a:rPr lang="nb-NO" sz="1800" dirty="0"/>
              <a:t> å opplyse egen funksjon?</a:t>
            </a:r>
            <a:br>
              <a:rPr lang="nb-NO" sz="1800" dirty="0"/>
            </a:br>
            <a:endParaRPr lang="nb-NO" sz="1800" dirty="0"/>
          </a:p>
          <a:p>
            <a:pPr algn="l"/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FTL §8 – 8 :</a:t>
            </a:r>
            <a:b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</a:br>
            <a:b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</a:br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Medlemmet har plikt til å gi opplysninger til arbeidsgiveren og Arbeids- og velferdsetaten om egen funksjonsevne og bidra til at hensiktsmessige tiltak for å tilrettelegge arbeidet og utprøving av funksjonsevnen blir utredet og iverksatt, se også </a:t>
            </a:r>
            <a:r>
              <a:rPr lang="nb-NO" sz="1100" b="0" i="1" u="none" strike="noStrike" dirty="0">
                <a:solidFill>
                  <a:srgbClr val="DB142C"/>
                </a:solidFill>
                <a:effectLst/>
                <a:latin typeface="Helvetica Neue"/>
                <a:hlinkClick r:id="rId2"/>
              </a:rPr>
              <a:t>§ 21-3</a:t>
            </a:r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. Medlemmet plikter også å medvirke ved utarbeiding og gjennomføring av oppfølgingsplaner og delta i dialogmøter som nevnt i </a:t>
            </a:r>
            <a:r>
              <a:rPr lang="nb-NO" sz="1100" b="0" i="1" u="none" strike="noStrike" dirty="0">
                <a:solidFill>
                  <a:srgbClr val="DB142C"/>
                </a:solidFill>
                <a:effectLst/>
                <a:latin typeface="Helvetica Neue"/>
                <a:hlinkClick r:id="rId3"/>
              </a:rPr>
              <a:t>arbeidsmiljøloven § 4-6</a:t>
            </a:r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 og </a:t>
            </a:r>
            <a:r>
              <a:rPr lang="nb-NO" sz="1100" b="0" i="1" u="none" strike="noStrike" dirty="0">
                <a:solidFill>
                  <a:srgbClr val="DB142C"/>
                </a:solidFill>
                <a:effectLst/>
                <a:latin typeface="Helvetica Neue"/>
                <a:hlinkClick r:id="rId4"/>
              </a:rPr>
              <a:t>folketrygdloven § 8-7 a</a:t>
            </a:r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</a:p>
          <a:p>
            <a:pPr algn="l"/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Medlemmet har plikt til å være i arbeidsrelatert aktivitet, jf. </a:t>
            </a:r>
            <a:r>
              <a:rPr lang="nb-NO" sz="1100" b="0" i="1" u="none" strike="noStrike" dirty="0">
                <a:solidFill>
                  <a:srgbClr val="DB142C"/>
                </a:solidFill>
                <a:effectLst/>
                <a:latin typeface="Helvetica Neue"/>
                <a:hlinkClick r:id="rId4"/>
              </a:rPr>
              <a:t>§ 8-7 a</a:t>
            </a:r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 første ledd og </a:t>
            </a:r>
            <a:r>
              <a:rPr lang="nb-NO" sz="1100" b="0" i="1" u="none" strike="noStrike" dirty="0">
                <a:solidFill>
                  <a:srgbClr val="DB142C"/>
                </a:solidFill>
                <a:effectLst/>
                <a:latin typeface="Helvetica Neue"/>
                <a:hlinkClick r:id="rId3"/>
              </a:rPr>
              <a:t>arbeidsmiljøloven § 4-6</a:t>
            </a:r>
            <a:r>
              <a:rPr lang="nb-NO" sz="1100" b="0" i="1" dirty="0">
                <a:solidFill>
                  <a:srgbClr val="333333"/>
                </a:solidFill>
                <a:effectLst/>
                <a:latin typeface="Helvetica Neue"/>
              </a:rPr>
              <a:t> første ledd, så tidlig som mulig, og senest innen 8 uker. Dette gjelder ikke når medisinske grunner klart er til hinder for slik aktivitet, eller arbeidsrelaterte aktiviteter ikke kan gjennomføres på arbeidsplassen.</a:t>
            </a:r>
          </a:p>
          <a:p>
            <a:endParaRPr lang="nb-NO" sz="1800" dirty="0"/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71496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2FD562-3CA9-4E9E-9801-CD0D2B32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Tidsperiode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093E4E-8043-4063-8889-2F9B543E3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All tilrettelegging skal være tidsavgrenset</a:t>
            </a:r>
            <a:br>
              <a:rPr lang="nb-NO" dirty="0"/>
            </a:br>
            <a:endParaRPr lang="nb-NO" dirty="0"/>
          </a:p>
          <a:p>
            <a:r>
              <a:rPr lang="nb-NO" dirty="0"/>
              <a:t>Gjør fortløpende avtaler</a:t>
            </a:r>
            <a:br>
              <a:rPr lang="nb-NO" dirty="0"/>
            </a:br>
            <a:endParaRPr lang="nb-NO" dirty="0"/>
          </a:p>
          <a:p>
            <a:r>
              <a:rPr lang="nb-NO" dirty="0"/>
              <a:t>Evalueringene vil være førende på tidsaspekt</a:t>
            </a:r>
            <a:br>
              <a:rPr lang="nb-NO" dirty="0"/>
            </a:br>
            <a:endParaRPr lang="nb-NO" dirty="0"/>
          </a:p>
          <a:p>
            <a:r>
              <a:rPr lang="nb-NO" dirty="0"/>
              <a:t>Opphør av sykepenger </a:t>
            </a:r>
            <a:r>
              <a:rPr lang="nb-NO" sz="1200" dirty="0"/>
              <a:t>(</a:t>
            </a:r>
            <a:r>
              <a:rPr lang="nb-NO" sz="1200" dirty="0" err="1"/>
              <a:t>maxdato</a:t>
            </a:r>
            <a:r>
              <a:rPr lang="nb-NO" sz="1200" dirty="0"/>
              <a:t>) </a:t>
            </a:r>
            <a:r>
              <a:rPr lang="nb-NO" dirty="0"/>
              <a:t>opphever ikke arbeidsgivers oppfølgingsplikt og dermed bruk av oppfølgingsplan</a:t>
            </a:r>
          </a:p>
        </p:txBody>
      </p:sp>
    </p:spTree>
    <p:extLst>
      <p:ext uri="{BB962C8B-B14F-4D97-AF65-F5344CB8AC3E}">
        <p14:creationId xmlns:p14="http://schemas.microsoft.com/office/powerpoint/2010/main" val="189780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A42862-2044-4837-9065-0F07B7950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3E7F6F-44F1-4673-9A32-4541B037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3434"/>
            <a:ext cx="8372475" cy="4822877"/>
          </a:xfrm>
        </p:spPr>
        <p:txBody>
          <a:bodyPr/>
          <a:lstStyle/>
          <a:p>
            <a:r>
              <a:rPr lang="nb-NO" sz="1400" dirty="0"/>
              <a:t>Beskrivelse av tiltak som er:</a:t>
            </a:r>
          </a:p>
          <a:p>
            <a:pPr lvl="1"/>
            <a:r>
              <a:rPr lang="nb-NO" sz="1200" dirty="0"/>
              <a:t>Tilgjengelig </a:t>
            </a:r>
            <a:r>
              <a:rPr lang="nb-NO" sz="1200" b="0" dirty="0"/>
              <a:t>(vise til mulighetsrommet når medarbeider er klar for gradert </a:t>
            </a:r>
            <a:r>
              <a:rPr lang="nb-NO" sz="1200" b="0" dirty="0" err="1"/>
              <a:t>sm</a:t>
            </a:r>
            <a:r>
              <a:rPr lang="nb-NO" sz="1200" b="0" dirty="0"/>
              <a:t>)(funksjonsskjema)</a:t>
            </a:r>
          </a:p>
          <a:p>
            <a:pPr lvl="1"/>
            <a:r>
              <a:rPr lang="nb-NO" sz="1200" dirty="0"/>
              <a:t>Vurdert </a:t>
            </a:r>
            <a:r>
              <a:rPr lang="nb-NO" sz="1200" b="0" dirty="0"/>
              <a:t>(hvorfor evnt hvorfor ikke)</a:t>
            </a:r>
          </a:p>
          <a:p>
            <a:pPr lvl="1"/>
            <a:r>
              <a:rPr lang="nb-NO" sz="1200" dirty="0"/>
              <a:t>Planlagt</a:t>
            </a:r>
          </a:p>
          <a:p>
            <a:pPr lvl="1"/>
            <a:r>
              <a:rPr lang="nb-NO" sz="1200" dirty="0"/>
              <a:t>Prøvd ut</a:t>
            </a:r>
          </a:p>
          <a:p>
            <a:r>
              <a:rPr lang="nb-NO" sz="1400" dirty="0"/>
              <a:t>Beskrivelse av tiltak som er tilgjengelige internt og eksternt</a:t>
            </a:r>
          </a:p>
          <a:p>
            <a:pPr lvl="1"/>
            <a:r>
              <a:rPr lang="nb-NO" sz="1200" dirty="0"/>
              <a:t>HR</a:t>
            </a:r>
          </a:p>
          <a:p>
            <a:pPr lvl="1"/>
            <a:r>
              <a:rPr lang="nb-NO" sz="1200" dirty="0"/>
              <a:t>Utprøving annen arbeidsplass</a:t>
            </a:r>
          </a:p>
          <a:p>
            <a:pPr lvl="1"/>
            <a:r>
              <a:rPr lang="nb-NO" sz="1200" dirty="0"/>
              <a:t>Aktuelle stillinger</a:t>
            </a:r>
          </a:p>
          <a:p>
            <a:pPr lvl="1"/>
            <a:r>
              <a:rPr lang="nb-NO" sz="1200" dirty="0"/>
              <a:t>Stillingsbanken</a:t>
            </a:r>
          </a:p>
          <a:p>
            <a:pPr lvl="1"/>
            <a:r>
              <a:rPr lang="nb-NO" sz="1200" dirty="0"/>
              <a:t>……</a:t>
            </a:r>
            <a:br>
              <a:rPr lang="nb-NO" sz="1400" dirty="0"/>
            </a:br>
            <a:endParaRPr lang="nb-NO" sz="1400" dirty="0"/>
          </a:p>
          <a:p>
            <a:pPr lvl="1"/>
            <a:r>
              <a:rPr lang="nb-NO" sz="1400" dirty="0"/>
              <a:t>BHT</a:t>
            </a:r>
          </a:p>
          <a:p>
            <a:pPr lvl="2"/>
            <a:r>
              <a:rPr lang="nb-NO" sz="1200" dirty="0"/>
              <a:t>Arbeidsplassvurdering</a:t>
            </a:r>
          </a:p>
          <a:p>
            <a:pPr lvl="2"/>
            <a:r>
              <a:rPr lang="nb-NO" sz="1200" dirty="0"/>
              <a:t>Oppfølgingssamtaler</a:t>
            </a:r>
          </a:p>
          <a:p>
            <a:pPr lvl="2"/>
            <a:r>
              <a:rPr lang="nb-NO" sz="1200" dirty="0"/>
              <a:t>Annen utredning</a:t>
            </a:r>
            <a:br>
              <a:rPr lang="nb-NO" sz="1200" dirty="0"/>
            </a:br>
            <a:endParaRPr lang="nb-NO" sz="1200" dirty="0"/>
          </a:p>
          <a:p>
            <a:pPr lvl="1"/>
            <a:r>
              <a:rPr lang="nb-NO" sz="1400" dirty="0"/>
              <a:t>NAV</a:t>
            </a:r>
          </a:p>
          <a:p>
            <a:pPr lvl="2"/>
            <a:r>
              <a:rPr lang="nb-NO" sz="1200" dirty="0"/>
              <a:t>Nav.no</a:t>
            </a:r>
          </a:p>
          <a:p>
            <a:pPr lvl="2"/>
            <a:r>
              <a:rPr lang="nb-NO" sz="1200" dirty="0"/>
              <a:t>Arbeidsgivertelefonen</a:t>
            </a:r>
          </a:p>
          <a:p>
            <a:pPr lvl="2"/>
            <a:r>
              <a:rPr lang="nb-NO" sz="1200" dirty="0"/>
              <a:t>Ekspertbistand</a:t>
            </a:r>
          </a:p>
          <a:p>
            <a:pPr lvl="2"/>
            <a:r>
              <a:rPr lang="nb-NO" sz="1200" dirty="0"/>
              <a:t>Sparring med IA-rådgiver</a:t>
            </a:r>
            <a:br>
              <a:rPr lang="nb-NO" sz="800" dirty="0"/>
            </a:br>
            <a:endParaRPr lang="nb-NO" sz="800" dirty="0"/>
          </a:p>
          <a:p>
            <a:endParaRPr lang="nb-NO" sz="1400" dirty="0"/>
          </a:p>
          <a:p>
            <a:endParaRPr lang="nb-NO" sz="1400" dirty="0"/>
          </a:p>
          <a:p>
            <a:endParaRPr lang="nb-NO" sz="1400" dirty="0"/>
          </a:p>
          <a:p>
            <a:pPr lvl="1"/>
            <a:endParaRPr lang="nb-NO" sz="1000" dirty="0"/>
          </a:p>
          <a:p>
            <a:pPr lvl="1"/>
            <a:endParaRPr lang="nb-NO" sz="1000" dirty="0"/>
          </a:p>
          <a:p>
            <a:pPr lvl="1"/>
            <a:endParaRPr lang="nb-NO" sz="1000" dirty="0"/>
          </a:p>
          <a:p>
            <a:pPr lvl="1"/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3088363401"/>
      </p:ext>
    </p:extLst>
  </p:cSld>
  <p:clrMapOvr>
    <a:masterClrMapping/>
  </p:clrMapOvr>
</p:sld>
</file>

<file path=ppt/theme/theme1.xml><?xml version="1.0" encoding="utf-8"?>
<a:theme xmlns:a="http://schemas.openxmlformats.org/drawingml/2006/main" name="NAV presentasjonsmal">
  <a:themeElements>
    <a:clrScheme name="">
      <a:dk1>
        <a:srgbClr val="675C53"/>
      </a:dk1>
      <a:lt1>
        <a:srgbClr val="FFFFFF"/>
      </a:lt1>
      <a:dk2>
        <a:srgbClr val="C30000"/>
      </a:dk2>
      <a:lt2>
        <a:srgbClr val="A59D95"/>
      </a:lt2>
      <a:accent1>
        <a:srgbClr val="E0DED8"/>
      </a:accent1>
      <a:accent2>
        <a:srgbClr val="005B82"/>
      </a:accent2>
      <a:accent3>
        <a:srgbClr val="FFFFFF"/>
      </a:accent3>
      <a:accent4>
        <a:srgbClr val="574D46"/>
      </a:accent4>
      <a:accent5>
        <a:srgbClr val="EDECE9"/>
      </a:accent5>
      <a:accent6>
        <a:srgbClr val="005275"/>
      </a:accent6>
      <a:hlink>
        <a:srgbClr val="E98300"/>
      </a:hlink>
      <a:folHlink>
        <a:srgbClr val="A2AD00"/>
      </a:folHlink>
    </a:clrScheme>
    <a:fontScheme name="NAV presentasjonsm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presentasjons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presentasjonsmal 13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4">
        <a:dk1>
          <a:srgbClr val="675C53"/>
        </a:dk1>
        <a:lt1>
          <a:srgbClr val="FFFFFF"/>
        </a:lt1>
        <a:dk2>
          <a:srgbClr val="BD3632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5">
        <a:dk1>
          <a:srgbClr val="675C53"/>
        </a:dk1>
        <a:lt1>
          <a:srgbClr val="FFFFFF"/>
        </a:lt1>
        <a:dk2>
          <a:srgbClr val="CD202C"/>
        </a:dk2>
        <a:lt2>
          <a:srgbClr val="988F86"/>
        </a:lt2>
        <a:accent1>
          <a:srgbClr val="B7B1A9"/>
        </a:accent1>
        <a:accent2>
          <a:srgbClr val="65CFE9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5BBBD3"/>
        </a:accent6>
        <a:hlink>
          <a:srgbClr val="C7E9F2"/>
        </a:hlink>
        <a:folHlink>
          <a:srgbClr val="E0D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presentasjonsmal 16">
        <a:dk1>
          <a:srgbClr val="675C53"/>
        </a:dk1>
        <a:lt1>
          <a:srgbClr val="FFFFFF"/>
        </a:lt1>
        <a:dk2>
          <a:srgbClr val="C30000"/>
        </a:dk2>
        <a:lt2>
          <a:srgbClr val="988F86"/>
        </a:lt2>
        <a:accent1>
          <a:srgbClr val="B7B1A9"/>
        </a:accent1>
        <a:accent2>
          <a:srgbClr val="00A9E0"/>
        </a:accent2>
        <a:accent3>
          <a:srgbClr val="FFFFFF"/>
        </a:accent3>
        <a:accent4>
          <a:srgbClr val="574D46"/>
        </a:accent4>
        <a:accent5>
          <a:srgbClr val="D8D5D1"/>
        </a:accent5>
        <a:accent6>
          <a:srgbClr val="0099CB"/>
        </a:accent6>
        <a:hlink>
          <a:srgbClr val="E98300"/>
        </a:hlink>
        <a:folHlink>
          <a:srgbClr val="A2A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2A1521550D7A48AB326AAFBB78B4A6" ma:contentTypeVersion="13" ma:contentTypeDescription="Create a new document." ma:contentTypeScope="" ma:versionID="837a2b230b13111b714b4494804169a8">
  <xsd:schema xmlns:xsd="http://www.w3.org/2001/XMLSchema" xmlns:xs="http://www.w3.org/2001/XMLSchema" xmlns:p="http://schemas.microsoft.com/office/2006/metadata/properties" xmlns:ns2="b03d7965-b2e5-471b-ae1f-33c279548f40" xmlns:ns3="22fb54e8-8695-438e-813f-ba1d707e115d" targetNamespace="http://schemas.microsoft.com/office/2006/metadata/properties" ma:root="true" ma:fieldsID="3ef31569d075db15c696b1d737c8510c" ns2:_="" ns3:_="">
    <xsd:import namespace="b03d7965-b2e5-471b-ae1f-33c279548f40"/>
    <xsd:import namespace="22fb54e8-8695-438e-813f-ba1d707e1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d7965-b2e5-471b-ae1f-33c279548f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b54e8-8695-438e-813f-ba1d707e1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E94743-3B6F-4FB8-A4A6-F4D53D4F1E35}">
  <ds:schemaRefs>
    <ds:schemaRef ds:uri="b03d7965-b2e5-471b-ae1f-33c279548f40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22fb54e8-8695-438e-813f-ba1d707e115d"/>
  </ds:schemaRefs>
</ds:datastoreItem>
</file>

<file path=customXml/itemProps2.xml><?xml version="1.0" encoding="utf-8"?>
<ds:datastoreItem xmlns:ds="http://schemas.openxmlformats.org/officeDocument/2006/customXml" ds:itemID="{C8FDDEA8-61E0-4490-85E6-9F0EA9BBE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d7965-b2e5-471b-ae1f-33c279548f40"/>
    <ds:schemaRef ds:uri="22fb54e8-8695-438e-813f-ba1d707e1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4D9E10-E495-44EC-A1E4-B9210D3027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1299</Words>
  <Application>Microsoft Office PowerPoint</Application>
  <PresentationFormat>Skjermfremvisning (4:3)</PresentationFormat>
  <Paragraphs>151</Paragraphs>
  <Slides>14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 Neue</vt:lpstr>
      <vt:lpstr>Times New Roman</vt:lpstr>
      <vt:lpstr>Wingdings</vt:lpstr>
      <vt:lpstr>NAV presentasjonsmal</vt:lpstr>
      <vt:lpstr>Oppfølgingsplanens innhold</vt:lpstr>
      <vt:lpstr>Oppfølgingsplanens hensikt</vt:lpstr>
      <vt:lpstr>Oppfølgingsplan - innhold:</vt:lpstr>
      <vt:lpstr>Lovens krav</vt:lpstr>
      <vt:lpstr>Arbeidsoppgaver</vt:lpstr>
      <vt:lpstr>Mål</vt:lpstr>
      <vt:lpstr>Arbeidsevne</vt:lpstr>
      <vt:lpstr>Tidsperiode</vt:lpstr>
      <vt:lpstr>Tiltak</vt:lpstr>
      <vt:lpstr>Evaluering</vt:lpstr>
      <vt:lpstr>Signatur</vt:lpstr>
      <vt:lpstr>Hvordan er forberedelsen til samtalen?</vt:lpstr>
      <vt:lpstr>Åpne spørsmål – Avklaringsfase </vt:lpstr>
      <vt:lpstr>Oppsummering - løsningsfase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NAV</dc:creator>
  <cp:lastModifiedBy>Wikse, Leif Inge</cp:lastModifiedBy>
  <cp:revision>40</cp:revision>
  <cp:lastPrinted>2014-12-17T13:08:39Z</cp:lastPrinted>
  <dcterms:created xsi:type="dcterms:W3CDTF">2006-06-21T06:55:19Z</dcterms:created>
  <dcterms:modified xsi:type="dcterms:W3CDTF">2022-02-09T09:58:52Z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0x0101008E2A1521550D7A48AB326AAFBB78B4A6</vt:lpwstr>
  </property>
</Properties>
</file>